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9" r:id="rId4"/>
    <p:sldId id="256" r:id="rId5"/>
    <p:sldId id="257" r:id="rId6"/>
    <p:sldId id="258" r:id="rId7"/>
    <p:sldId id="259" r:id="rId8"/>
    <p:sldId id="260" r:id="rId9"/>
    <p:sldId id="270" r:id="rId10"/>
    <p:sldId id="271" r:id="rId11"/>
    <p:sldId id="272" r:id="rId12"/>
    <p:sldId id="262" r:id="rId13"/>
    <p:sldId id="263" r:id="rId14"/>
    <p:sldId id="264" r:id="rId15"/>
    <p:sldId id="265" r:id="rId16"/>
    <p:sldId id="268" r:id="rId17"/>
  </p:sldIdLst>
  <p:sldSz cx="9144000" cy="6858000" type="screen4x3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6"/>
  </p:normalViewPr>
  <p:slideViewPr>
    <p:cSldViewPr>
      <p:cViewPr>
        <p:scale>
          <a:sx n="100" d="100"/>
          <a:sy n="100" d="100"/>
        </p:scale>
        <p:origin x="1424" y="-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jpg>
</file>

<file path=ppt/media/image11.jpeg>
</file>

<file path=ppt/media/image12.jpeg>
</file>

<file path=ppt/media/image13.jpeg>
</file>

<file path=ppt/media/image6.tiff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FBB24B-5C36-42E3-A61B-CA8AA268C0DA}" type="datetimeFigureOut">
              <a:rPr lang="sv-SE" smtClean="0"/>
              <a:t>2017-01-25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13681-08D9-46E0-B211-3DAA9103AAE0}" type="slidenum">
              <a:rPr lang="sv-SE" smtClean="0"/>
              <a:t>‹#›</a:t>
            </a:fld>
            <a:endParaRPr lang="sv-S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GIF"/><Relationship Id="rId5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Relationship Id="rId3" Type="http://schemas.openxmlformats.org/officeDocument/2006/relationships/hyperlink" Target="http://web.cs.hacettepe.edu.tr/~ilyas/Courses/BIL712/lec03-NeuralNetwork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445895"/>
            <a:ext cx="7772400" cy="1470025"/>
          </a:xfrm>
        </p:spPr>
        <p:txBody>
          <a:bodyPr/>
          <a:lstStyle/>
          <a:p>
            <a:r>
              <a:rPr kumimoji="1" lang="en-US" altLang="zh-CN" dirty="0" smtClean="0"/>
              <a:t>ANN-Lab 1</a:t>
            </a:r>
            <a:endParaRPr kumimoji="1" lang="zh-CN" altLang="en-US" dirty="0"/>
          </a:p>
        </p:txBody>
      </p:sp>
      <p:sp>
        <p:nvSpPr>
          <p:cNvPr id="5" name="TextBox 6"/>
          <p:cNvSpPr txBox="1"/>
          <p:nvPr/>
        </p:nvSpPr>
        <p:spPr>
          <a:xfrm>
            <a:off x="74930" y="3378200"/>
            <a:ext cx="5918835" cy="1008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Wingdings" panose="05000000000000000000" pitchFamily="2" charset="2"/>
              <a:buNone/>
            </a:pPr>
            <a:r>
              <a:rPr lang="en-US" altLang="sv-SE" sz="2000" dirty="0" smtClean="0">
                <a:sym typeface="Wingdings" panose="05000000000000000000" pitchFamily="2" charset="2"/>
              </a:rPr>
              <a:t>				Tianxiao Zhao</a:t>
            </a:r>
          </a:p>
          <a:p>
            <a:pPr indent="0">
              <a:buFont typeface="Wingdings" panose="05000000000000000000" pitchFamily="2" charset="2"/>
              <a:buNone/>
            </a:pPr>
            <a:r>
              <a:rPr lang="en-US" altLang="sv-SE" sz="2000" dirty="0" smtClean="0">
                <a:sym typeface="Wingdings" panose="05000000000000000000" pitchFamily="2" charset="2"/>
              </a:rPr>
              <a:t>				Junxun Luo</a:t>
            </a:r>
          </a:p>
          <a:p>
            <a:pPr indent="0">
              <a:buFont typeface="Wingdings" panose="05000000000000000000" pitchFamily="2" charset="2"/>
              <a:buNone/>
            </a:pPr>
            <a:r>
              <a:rPr lang="en-US" altLang="sv-SE" sz="2000" dirty="0" smtClean="0">
                <a:sym typeface="Wingdings" panose="05000000000000000000" pitchFamily="2" charset="2"/>
              </a:rPr>
              <a:t>				Feiyang Liu</a:t>
            </a:r>
          </a:p>
        </p:txBody>
      </p:sp>
      <p:sp>
        <p:nvSpPr>
          <p:cNvPr id="8" name="TextBox 6"/>
          <p:cNvSpPr txBox="1"/>
          <p:nvPr/>
        </p:nvSpPr>
        <p:spPr>
          <a:xfrm>
            <a:off x="1443355" y="5180330"/>
            <a:ext cx="59188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>
              <a:buFont typeface="Wingdings" panose="05000000000000000000" pitchFamily="2" charset="2"/>
              <a:buNone/>
            </a:pPr>
            <a:r>
              <a:rPr lang="en-US" altLang="sv-SE" dirty="0" smtClean="0">
                <a:sym typeface="Wingdings" panose="05000000000000000000" pitchFamily="2" charset="2"/>
              </a:rPr>
              <a:t>Jan 26th, 2017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820" y="1033248"/>
            <a:ext cx="2768600" cy="4826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1" y="3583253"/>
            <a:ext cx="3350097" cy="287008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602" y="3573016"/>
            <a:ext cx="3838374" cy="2878781"/>
          </a:xfrm>
          <a:prstGeom prst="rect">
            <a:avLst/>
          </a:prstGeom>
        </p:spPr>
      </p:pic>
      <p:sp>
        <p:nvSpPr>
          <p:cNvPr id="5" name="TextBox 1"/>
          <p:cNvSpPr txBox="1"/>
          <p:nvPr/>
        </p:nvSpPr>
        <p:spPr>
          <a:xfrm>
            <a:off x="251520" y="116632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 smtClean="0"/>
              <a:t>Gaussian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Function</a:t>
            </a:r>
            <a:r>
              <a:rPr lang="sv-SE" sz="2000" b="1" dirty="0" smtClean="0"/>
              <a:t> Approximation</a:t>
            </a:r>
          </a:p>
        </p:txBody>
      </p:sp>
      <p:pic>
        <p:nvPicPr>
          <p:cNvPr id="6" name="内容占位符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687925"/>
            <a:ext cx="3571334" cy="28850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270" y="699770"/>
            <a:ext cx="4527550" cy="2244090"/>
          </a:xfrm>
          <a:prstGeom prst="rect">
            <a:avLst/>
          </a:prstGeom>
        </p:spPr>
      </p:pic>
      <p:pic>
        <p:nvPicPr>
          <p:cNvPr id="4" name="图片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5" y="621030"/>
            <a:ext cx="4539615" cy="2322830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5" y="3645535"/>
            <a:ext cx="4552950" cy="233616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329046" y="2943986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h</a:t>
            </a:r>
            <a:r>
              <a:rPr kumimoji="1" lang="en-US" altLang="zh-CN" dirty="0" smtClean="0"/>
              <a:t>idden = 3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196220" y="2943771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h</a:t>
            </a:r>
            <a:r>
              <a:rPr kumimoji="1" lang="en-US" altLang="zh-CN" dirty="0" smtClean="0"/>
              <a:t>idden = 6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916342" y="5981635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h</a:t>
            </a:r>
            <a:r>
              <a:rPr kumimoji="1" lang="en-US" altLang="zh-CN" dirty="0" smtClean="0"/>
              <a:t>idden = 10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3603408" y="2201391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 smtClean="0">
                <a:solidFill>
                  <a:srgbClr val="FF0000"/>
                </a:solidFill>
              </a:rPr>
              <a:t>18.24</a:t>
            </a:r>
            <a:endParaRPr kumimoji="1"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856754" y="2105971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 smtClean="0">
                <a:solidFill>
                  <a:srgbClr val="FF0000"/>
                </a:solidFill>
              </a:rPr>
              <a:t>15.34</a:t>
            </a:r>
            <a:endParaRPr kumimoji="1"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97985" y="5146751"/>
            <a:ext cx="5084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 smtClean="0">
                <a:solidFill>
                  <a:srgbClr val="FF0000"/>
                </a:solidFill>
              </a:rPr>
              <a:t>5.12</a:t>
            </a:r>
            <a:endParaRPr kumimoji="1"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634230" y="3544570"/>
            <a:ext cx="4391660" cy="2697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b="1" dirty="0" smtClean="0"/>
              <a:t>Conclusion: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 smtClean="0"/>
              <a:t>More nodes in hidden layer, better performance on function approximation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 smtClean="0"/>
              <a:t>Too much nodes in hidden layer may cause overfitting problem when working on system identification</a:t>
            </a:r>
          </a:p>
          <a:p>
            <a:pPr>
              <a:lnSpc>
                <a:spcPct val="150000"/>
              </a:lnSpc>
            </a:pPr>
            <a:r>
              <a:rPr kumimoji="1" lang="en-US" altLang="zh-CN" sz="1600" dirty="0"/>
              <a:t> </a:t>
            </a:r>
            <a:r>
              <a:rPr kumimoji="1" lang="en-US" altLang="zh-CN" sz="1600" dirty="0" smtClean="0"/>
              <a:t>    (epochs = 100, eta = 0.05)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51520" y="116632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 smtClean="0"/>
              <a:t>Gaussian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Function</a:t>
            </a:r>
            <a:r>
              <a:rPr lang="sv-SE" sz="2000" b="1" dirty="0" smtClean="0"/>
              <a:t> Approximation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8703" r="6798"/>
          <a:stretch>
            <a:fillRect/>
          </a:stretch>
        </p:blipFill>
        <p:spPr>
          <a:xfrm>
            <a:off x="40005" y="433705"/>
            <a:ext cx="9108440" cy="514540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1741" y="5659730"/>
            <a:ext cx="820891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sv-SE" dirty="0" smtClean="0"/>
              <a:t>Observation: More nodes in the hidden layer ---&gt; Smaller the error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251520" y="116632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 smtClean="0"/>
              <a:t>Gaussian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Function</a:t>
            </a:r>
            <a:r>
              <a:rPr lang="sv-SE" sz="2000" b="1" dirty="0" smtClean="0"/>
              <a:t> Approximation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35" y="542290"/>
            <a:ext cx="6365875" cy="49047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1741" y="5516220"/>
            <a:ext cx="8208912" cy="916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sv-SE" dirty="0" smtClean="0"/>
              <a:t>As Hidden Layers increase beyond 3 ---&gt; Error decreases NOT so significantly as before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sv-SE" dirty="0" smtClean="0"/>
              <a:t>3 Hidden Layers might be the best number for Gaussian function approximation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251520" y="116632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 smtClean="0"/>
              <a:t>Gaussian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Function</a:t>
            </a:r>
            <a:r>
              <a:rPr lang="sv-SE" sz="2000" b="1" dirty="0" smtClean="0"/>
              <a:t> Approximation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251520" y="116632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sv-SE" sz="2000" b="1" dirty="0" err="1" smtClean="0"/>
              <a:t>Generalization </a:t>
            </a:r>
            <a:r>
              <a:rPr lang="sv-SE" sz="2000" b="1" dirty="0" smtClean="0">
                <a:sym typeface="+mn-ea"/>
              </a:rPr>
              <a:t>on Non-</a:t>
            </a:r>
            <a:r>
              <a:rPr lang="sv-SE" sz="2000" b="1" dirty="0" err="1" smtClean="0">
                <a:sym typeface="+mn-ea"/>
              </a:rPr>
              <a:t>Seperable</a:t>
            </a:r>
            <a:r>
              <a:rPr lang="sv-SE" sz="2000" b="1" dirty="0" smtClean="0">
                <a:sym typeface="+mn-ea"/>
              </a:rPr>
              <a:t> </a:t>
            </a:r>
            <a:r>
              <a:rPr lang="sv-SE" sz="2000" b="1" dirty="0" err="1" smtClean="0">
                <a:sym typeface="+mn-ea"/>
              </a:rPr>
              <a:t>Training</a:t>
            </a:r>
            <a:r>
              <a:rPr lang="sv-SE" sz="2000" b="1" dirty="0" smtClean="0">
                <a:sym typeface="+mn-ea"/>
              </a:rPr>
              <a:t> Data Set</a:t>
            </a:r>
            <a:endParaRPr lang="en-US" altLang="sv-SE" sz="2000" b="1" dirty="0" err="1" smtClean="0"/>
          </a:p>
        </p:txBody>
      </p:sp>
      <p:sp>
        <p:nvSpPr>
          <p:cNvPr id="4" name="TextBox 3"/>
          <p:cNvSpPr txBox="1"/>
          <p:nvPr/>
        </p:nvSpPr>
        <p:spPr>
          <a:xfrm>
            <a:off x="421741" y="5731485"/>
            <a:ext cx="820891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sv-SE" dirty="0" smtClean="0"/>
              <a:t>The figures above show the generalization process over epochs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l="9255" r="7830"/>
          <a:stretch>
            <a:fillRect/>
          </a:stretch>
        </p:blipFill>
        <p:spPr>
          <a:xfrm>
            <a:off x="66675" y="461010"/>
            <a:ext cx="9011285" cy="51873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9276" r="8621"/>
          <a:stretch>
            <a:fillRect/>
          </a:stretch>
        </p:blipFill>
        <p:spPr>
          <a:xfrm>
            <a:off x="553085" y="66675"/>
            <a:ext cx="8220710" cy="530669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1416" y="5127600"/>
            <a:ext cx="8208912" cy="1739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sv-SE" dirty="0" smtClean="0"/>
              <a:t>More training data ---&gt; More generalizaed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sv-SE" dirty="0" smtClean="0"/>
              <a:t>More nodes in the hidden layer ---&gt; Usually helps nothing when the number is larger than a paticular one based on our observations on the experiments ---&gt; T</a:t>
            </a:r>
            <a:r>
              <a:rPr lang="en-US" altLang="zh-CN" dirty="0" smtClean="0"/>
              <a:t>oo</a:t>
            </a:r>
            <a:r>
              <a:rPr lang="en-US" altLang="sv-SE" dirty="0" smtClean="0"/>
              <a:t> few nodes in the hidden layer cause under-fitting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sv-SE" dirty="0" smtClean="0"/>
              <a:t>NOTE that over-fitting have NOT been observed in this example although it should  happen theoretically as the number of nodes in the hidden layer increases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108010" y="-26878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sv-SE" sz="2000" b="1" dirty="0" err="1" smtClean="0"/>
              <a:t>Generalization </a:t>
            </a:r>
            <a:r>
              <a:rPr lang="sv-SE" sz="2000" b="1" dirty="0" smtClean="0">
                <a:sym typeface="+mn-ea"/>
              </a:rPr>
              <a:t>on Non-</a:t>
            </a:r>
            <a:r>
              <a:rPr lang="sv-SE" sz="2000" b="1" dirty="0" err="1" smtClean="0">
                <a:sym typeface="+mn-ea"/>
              </a:rPr>
              <a:t>Seperable</a:t>
            </a:r>
            <a:r>
              <a:rPr lang="sv-SE" sz="2000" b="1" dirty="0" smtClean="0">
                <a:sym typeface="+mn-ea"/>
              </a:rPr>
              <a:t> </a:t>
            </a:r>
            <a:r>
              <a:rPr lang="sv-SE" sz="2000" b="1" dirty="0" err="1" smtClean="0">
                <a:sym typeface="+mn-ea"/>
              </a:rPr>
              <a:t>Training</a:t>
            </a:r>
            <a:r>
              <a:rPr lang="sv-SE" sz="2000" b="1" dirty="0" smtClean="0">
                <a:sym typeface="+mn-ea"/>
              </a:rPr>
              <a:t> Data Set</a:t>
            </a:r>
            <a:endParaRPr lang="en-US" altLang="sv-SE" sz="2000" b="1" dirty="0" err="1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410905" y="3068747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 smtClean="0"/>
              <a:t>Q &amp; 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3"/>
          <p:cNvSpPr txBox="1"/>
          <p:nvPr/>
        </p:nvSpPr>
        <p:spPr>
          <a:xfrm>
            <a:off x="251520" y="188640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sv-SE" sz="2000" b="1" dirty="0" err="1" smtClean="0"/>
              <a:t>The Lab is about</a:t>
            </a:r>
            <a:r>
              <a:rPr lang="sv-SE" sz="2000" b="1" dirty="0" smtClean="0"/>
              <a:t> </a:t>
            </a:r>
          </a:p>
        </p:txBody>
      </p:sp>
      <p:sp>
        <p:nvSpPr>
          <p:cNvPr id="10" name="TextBox 6"/>
          <p:cNvSpPr txBox="1"/>
          <p:nvPr/>
        </p:nvSpPr>
        <p:spPr>
          <a:xfrm>
            <a:off x="1612900" y="2362835"/>
            <a:ext cx="5918835" cy="1737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fontAlgn="auto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sv-SE" dirty="0" smtClean="0">
                <a:sym typeface="Wingdings" panose="05000000000000000000" pitchFamily="2" charset="2"/>
              </a:rPr>
              <a:t>Construting feed forwar</a:t>
            </a:r>
            <a:r>
              <a:rPr lang="en-US" altLang="zh-CN" dirty="0" smtClean="0">
                <a:sym typeface="Wingdings" panose="05000000000000000000" pitchFamily="2" charset="2"/>
              </a:rPr>
              <a:t>d</a:t>
            </a:r>
            <a:r>
              <a:rPr lang="en-US" altLang="sv-SE" dirty="0" smtClean="0">
                <a:sym typeface="Wingdings" panose="05000000000000000000" pitchFamily="2" charset="2"/>
              </a:rPr>
              <a:t> networks</a:t>
            </a:r>
          </a:p>
          <a:p>
            <a:pPr marL="285750" indent="-285750" algn="l" fontAlgn="auto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sv-SE" dirty="0" smtClean="0">
                <a:sym typeface="Wingdings" panose="05000000000000000000" pitchFamily="2" charset="2"/>
              </a:rPr>
              <a:t>Training with error based learning methods</a:t>
            </a:r>
          </a:p>
          <a:p>
            <a:pPr marL="285750" indent="-285750" algn="l" fontAlgn="auto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sv-SE" dirty="0" smtClean="0">
                <a:sym typeface="Wingdings" panose="05000000000000000000" pitchFamily="2" charset="2"/>
              </a:rPr>
              <a:t>Its applications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3"/>
          <p:cNvSpPr txBox="1"/>
          <p:nvPr/>
        </p:nvSpPr>
        <p:spPr>
          <a:xfrm>
            <a:off x="251520" y="188640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/>
              <a:t>Main Points</a:t>
            </a:r>
            <a:endParaRPr lang="en-US" sz="2000" b="1" dirty="0" smtClean="0"/>
          </a:p>
        </p:txBody>
      </p:sp>
      <p:sp>
        <p:nvSpPr>
          <p:cNvPr id="10" name="TextBox 6"/>
          <p:cNvSpPr txBox="1"/>
          <p:nvPr/>
        </p:nvSpPr>
        <p:spPr>
          <a:xfrm>
            <a:off x="1612265" y="1415415"/>
            <a:ext cx="5918835" cy="3383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fontAlgn="auto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sv-SE" dirty="0" smtClean="0">
                <a:sym typeface="Wingdings" panose="05000000000000000000" pitchFamily="2" charset="2"/>
              </a:rPr>
              <a:t>Feed forward networks</a:t>
            </a:r>
          </a:p>
          <a:p>
            <a:pPr marL="285750" indent="-285750" algn="l" fontAlgn="auto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sv-SE" dirty="0" smtClean="0">
                <a:sym typeface="Wingdings" panose="05000000000000000000" pitchFamily="2" charset="2"/>
              </a:rPr>
              <a:t>Classification</a:t>
            </a:r>
          </a:p>
          <a:p>
            <a:pPr marL="285750" indent="-285750" algn="l" fontAlgn="auto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sv-SE" dirty="0" smtClean="0">
                <a:sym typeface="Wingdings" panose="05000000000000000000" pitchFamily="2" charset="2"/>
              </a:rPr>
              <a:t>One layer perceptron</a:t>
            </a:r>
          </a:p>
          <a:p>
            <a:pPr marL="285750" indent="-285750" algn="l" fontAlgn="auto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sv-SE" dirty="0" smtClean="0">
                <a:sym typeface="Wingdings" panose="05000000000000000000" pitchFamily="2" charset="2"/>
              </a:rPr>
              <a:t>Two layer perceptron</a:t>
            </a:r>
          </a:p>
          <a:p>
            <a:pPr marL="285750" indent="-285750" algn="l" fontAlgn="auto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sv-SE" dirty="0" smtClean="0">
                <a:sym typeface="Wingdings" panose="05000000000000000000" pitchFamily="2" charset="2"/>
              </a:rPr>
              <a:t>Function approximation</a:t>
            </a:r>
          </a:p>
          <a:p>
            <a:pPr marL="285750" indent="-285750" algn="l" fontAlgn="auto">
              <a:lnSpc>
                <a:spcPct val="200000"/>
              </a:lnSpc>
              <a:buFont typeface="Wingdings" panose="05000000000000000000" charset="0"/>
              <a:buChar char="n"/>
            </a:pPr>
            <a:r>
              <a:rPr lang="en-US" altLang="sv-SE" dirty="0" smtClean="0">
                <a:sym typeface="Wingdings" panose="05000000000000000000" pitchFamily="2" charset="2"/>
              </a:rPr>
              <a:t>Generalization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93" r="8489"/>
          <a:stretch>
            <a:fillRect/>
          </a:stretch>
        </p:blipFill>
        <p:spPr bwMode="auto">
          <a:xfrm>
            <a:off x="73259" y="414792"/>
            <a:ext cx="8905875" cy="5489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1520" y="188640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 smtClean="0"/>
              <a:t>One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Layer</a:t>
            </a:r>
            <a:r>
              <a:rPr lang="sv-SE" sz="2000" b="1" dirty="0" smtClean="0"/>
              <a:t> Delta-</a:t>
            </a:r>
            <a:r>
              <a:rPr lang="sv-SE" sz="2000" b="1" dirty="0" err="1" smtClean="0"/>
              <a:t>Rule</a:t>
            </a:r>
            <a:r>
              <a:rPr lang="sv-SE" sz="2000" b="1" dirty="0" smtClean="0"/>
              <a:t> Experiments on </a:t>
            </a:r>
            <a:r>
              <a:rPr lang="sv-SE" sz="2000" b="1" dirty="0" err="1" smtClean="0"/>
              <a:t>Seperable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Training</a:t>
            </a:r>
            <a:r>
              <a:rPr lang="sv-SE" sz="2000" b="1" dirty="0" smtClean="0"/>
              <a:t> Data Set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1741" y="5731738"/>
            <a:ext cx="8208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err="1" smtClean="0"/>
              <a:t>Eta</a:t>
            </a:r>
            <a:r>
              <a:rPr lang="sv-SE" dirty="0" smtClean="0"/>
              <a:t> </a:t>
            </a:r>
            <a:r>
              <a:rPr lang="sv-SE" dirty="0" err="1" smtClean="0"/>
              <a:t>too</a:t>
            </a:r>
            <a:r>
              <a:rPr lang="sv-SE" dirty="0" smtClean="0"/>
              <a:t> small -</a:t>
            </a:r>
            <a:r>
              <a:rPr lang="sv-SE" dirty="0" smtClean="0">
                <a:sym typeface="Wingdings" panose="05000000000000000000" pitchFamily="2" charset="2"/>
              </a:rPr>
              <a:t>--&gt; </a:t>
            </a:r>
            <a:r>
              <a:rPr lang="sv-SE" dirty="0" err="1" smtClean="0">
                <a:sym typeface="Wingdings" panose="05000000000000000000" pitchFamily="2" charset="2"/>
              </a:rPr>
              <a:t>Slow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convergence</a:t>
            </a:r>
            <a:endParaRPr lang="sv-SE" dirty="0" smtClean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err="1" smtClean="0">
                <a:sym typeface="Wingdings" panose="05000000000000000000" pitchFamily="2" charset="2"/>
              </a:rPr>
              <a:t>Eta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too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large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smtClean="0"/>
              <a:t>-</a:t>
            </a:r>
            <a:r>
              <a:rPr lang="sv-SE" dirty="0" smtClean="0">
                <a:sym typeface="Wingdings" panose="05000000000000000000" pitchFamily="2" charset="2"/>
              </a:rPr>
              <a:t>--&gt; </a:t>
            </a:r>
            <a:r>
              <a:rPr lang="sv-SE" dirty="0" err="1" smtClean="0">
                <a:sym typeface="Wingdings" panose="05000000000000000000" pitchFamily="2" charset="2"/>
              </a:rPr>
              <a:t>Weights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fluctuation</a:t>
            </a:r>
            <a:endParaRPr lang="sv-SE" dirty="0" smtClean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err="1" smtClean="0">
                <a:sym typeface="Wingdings" panose="05000000000000000000" pitchFamily="2" charset="2"/>
              </a:rPr>
              <a:t>Need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to</a:t>
            </a:r>
            <a:r>
              <a:rPr lang="sv-SE" dirty="0" smtClean="0">
                <a:sym typeface="Wingdings" panose="05000000000000000000" pitchFamily="2" charset="2"/>
              </a:rPr>
              <a:t> try </a:t>
            </a:r>
            <a:r>
              <a:rPr lang="sv-SE" dirty="0" err="1" smtClean="0">
                <a:sym typeface="Wingdings" panose="05000000000000000000" pitchFamily="2" charset="2"/>
              </a:rPr>
              <a:t>to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find</a:t>
            </a:r>
            <a:r>
              <a:rPr lang="sv-SE" dirty="0" smtClean="0">
                <a:sym typeface="Wingdings" panose="05000000000000000000" pitchFamily="2" charset="2"/>
              </a:rPr>
              <a:t> an </a:t>
            </a:r>
            <a:r>
              <a:rPr lang="sv-SE" dirty="0" err="1" smtClean="0">
                <a:sym typeface="Wingdings" panose="05000000000000000000" pitchFamily="2" charset="2"/>
              </a:rPr>
              <a:t>appropriate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eta</a:t>
            </a:r>
            <a:r>
              <a:rPr lang="sv-SE" dirty="0" smtClean="0">
                <a:sym typeface="Wingdings" panose="05000000000000000000" pitchFamily="2" charset="2"/>
              </a:rPr>
              <a:t> by experiments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8" r="8077"/>
          <a:stretch>
            <a:fillRect/>
          </a:stretch>
        </p:blipFill>
        <p:spPr bwMode="auto">
          <a:xfrm>
            <a:off x="422275" y="405130"/>
            <a:ext cx="8344535" cy="5124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1520" y="116885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 smtClean="0"/>
              <a:t>One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Layer</a:t>
            </a:r>
            <a:r>
              <a:rPr lang="sv-SE" sz="2000" b="1" dirty="0" smtClean="0"/>
              <a:t> Delta-</a:t>
            </a:r>
            <a:r>
              <a:rPr lang="sv-SE" sz="2000" b="1" dirty="0" err="1" smtClean="0"/>
              <a:t>Rule</a:t>
            </a:r>
            <a:r>
              <a:rPr lang="sv-SE" sz="2000" b="1" dirty="0" smtClean="0"/>
              <a:t> Experiments on Non-</a:t>
            </a:r>
            <a:r>
              <a:rPr lang="sv-SE" sz="2000" b="1" dirty="0" err="1" smtClean="0"/>
              <a:t>seperable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Training</a:t>
            </a:r>
            <a:r>
              <a:rPr lang="sv-SE" sz="2000" b="1" dirty="0" smtClean="0"/>
              <a:t> Data Set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21741" y="5228694"/>
            <a:ext cx="82089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err="1" smtClean="0"/>
              <a:t>Errors</a:t>
            </a:r>
            <a:r>
              <a:rPr lang="sv-SE" dirty="0" smtClean="0"/>
              <a:t> </a:t>
            </a:r>
            <a:r>
              <a:rPr lang="sv-SE" dirty="0" err="1" smtClean="0"/>
              <a:t>increase</a:t>
            </a:r>
            <a:r>
              <a:rPr lang="sv-SE" dirty="0" smtClean="0"/>
              <a:t> </a:t>
            </a:r>
            <a:r>
              <a:rPr lang="sv-SE" dirty="0" err="1" smtClean="0"/>
              <a:t>significantly</a:t>
            </a:r>
            <a:r>
              <a:rPr lang="sv-SE" dirty="0" smtClean="0"/>
              <a:t> </a:t>
            </a:r>
            <a:r>
              <a:rPr lang="sv-SE" dirty="0" err="1" smtClean="0"/>
              <a:t>compared</a:t>
            </a:r>
            <a:r>
              <a:rPr lang="sv-SE" dirty="0" smtClean="0"/>
              <a:t> </a:t>
            </a:r>
            <a:r>
              <a:rPr lang="sv-SE" dirty="0" err="1" smtClean="0"/>
              <a:t>to</a:t>
            </a:r>
            <a:r>
              <a:rPr lang="sv-SE" dirty="0" smtClean="0"/>
              <a:t> the </a:t>
            </a:r>
            <a:r>
              <a:rPr lang="sv-SE" dirty="0" err="1" smtClean="0"/>
              <a:t>one</a:t>
            </a:r>
            <a:r>
              <a:rPr lang="sv-SE" dirty="0" smtClean="0"/>
              <a:t> on </a:t>
            </a:r>
            <a:r>
              <a:rPr lang="sv-SE" dirty="0" err="1" smtClean="0"/>
              <a:t>seperable</a:t>
            </a:r>
            <a:r>
              <a:rPr lang="sv-SE" dirty="0" smtClean="0"/>
              <a:t> </a:t>
            </a:r>
            <a:r>
              <a:rPr lang="sv-SE" dirty="0" err="1" smtClean="0"/>
              <a:t>training</a:t>
            </a:r>
            <a:r>
              <a:rPr lang="sv-SE" dirty="0" smtClean="0"/>
              <a:t> data set</a:t>
            </a:r>
          </a:p>
          <a:p>
            <a:r>
              <a:rPr lang="sv-SE" dirty="0" err="1" smtClean="0"/>
              <a:t>Again</a:t>
            </a:r>
            <a:r>
              <a:rPr lang="sv-SE" dirty="0" smtClean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err="1" smtClean="0"/>
              <a:t>Eta</a:t>
            </a:r>
            <a:r>
              <a:rPr lang="sv-SE" dirty="0" smtClean="0"/>
              <a:t> </a:t>
            </a:r>
            <a:r>
              <a:rPr lang="sv-SE" dirty="0" err="1" smtClean="0"/>
              <a:t>too</a:t>
            </a:r>
            <a:r>
              <a:rPr lang="sv-SE" dirty="0" smtClean="0"/>
              <a:t> small -</a:t>
            </a:r>
            <a:r>
              <a:rPr lang="sv-SE" dirty="0" smtClean="0">
                <a:sym typeface="Wingdings" panose="05000000000000000000" pitchFamily="2" charset="2"/>
              </a:rPr>
              <a:t>--&gt; </a:t>
            </a:r>
            <a:r>
              <a:rPr lang="sv-SE" dirty="0" err="1" smtClean="0">
                <a:sym typeface="Wingdings" panose="05000000000000000000" pitchFamily="2" charset="2"/>
              </a:rPr>
              <a:t>Slow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convergence</a:t>
            </a:r>
            <a:endParaRPr lang="sv-SE" dirty="0" smtClean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err="1" smtClean="0">
                <a:sym typeface="Wingdings" panose="05000000000000000000" pitchFamily="2" charset="2"/>
              </a:rPr>
              <a:t>Eta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too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large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smtClean="0"/>
              <a:t>-</a:t>
            </a:r>
            <a:r>
              <a:rPr lang="sv-SE" dirty="0" smtClean="0">
                <a:sym typeface="Wingdings" panose="05000000000000000000" pitchFamily="2" charset="2"/>
              </a:rPr>
              <a:t>--&gt; </a:t>
            </a:r>
            <a:r>
              <a:rPr lang="sv-SE" dirty="0" err="1" smtClean="0">
                <a:sym typeface="Wingdings" panose="05000000000000000000" pitchFamily="2" charset="2"/>
              </a:rPr>
              <a:t>Weights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fluctuation</a:t>
            </a:r>
            <a:endParaRPr lang="sv-SE" dirty="0" smtClean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err="1" smtClean="0">
                <a:sym typeface="Wingdings" panose="05000000000000000000" pitchFamily="2" charset="2"/>
              </a:rPr>
              <a:t>Need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to</a:t>
            </a:r>
            <a:r>
              <a:rPr lang="sv-SE" dirty="0" smtClean="0">
                <a:sym typeface="Wingdings" panose="05000000000000000000" pitchFamily="2" charset="2"/>
              </a:rPr>
              <a:t> try </a:t>
            </a:r>
            <a:r>
              <a:rPr lang="sv-SE" dirty="0" err="1" smtClean="0">
                <a:sym typeface="Wingdings" panose="05000000000000000000" pitchFamily="2" charset="2"/>
              </a:rPr>
              <a:t>to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find</a:t>
            </a:r>
            <a:r>
              <a:rPr lang="sv-SE" dirty="0" smtClean="0">
                <a:sym typeface="Wingdings" panose="05000000000000000000" pitchFamily="2" charset="2"/>
              </a:rPr>
              <a:t> an </a:t>
            </a:r>
            <a:r>
              <a:rPr lang="sv-SE" dirty="0" err="1" smtClean="0">
                <a:sym typeface="Wingdings" panose="05000000000000000000" pitchFamily="2" charset="2"/>
              </a:rPr>
              <a:t>appropriate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eta</a:t>
            </a:r>
            <a:r>
              <a:rPr lang="sv-SE" dirty="0" smtClean="0">
                <a:sym typeface="Wingdings" panose="05000000000000000000" pitchFamily="2" charset="2"/>
              </a:rPr>
              <a:t> by experiments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8" r="6804"/>
          <a:stretch>
            <a:fillRect/>
          </a:stretch>
        </p:blipFill>
        <p:spPr bwMode="auto">
          <a:xfrm>
            <a:off x="149225" y="333375"/>
            <a:ext cx="8886190" cy="5335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1520" y="116885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 smtClean="0"/>
              <a:t>Two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Layer</a:t>
            </a:r>
            <a:r>
              <a:rPr lang="sv-SE" sz="2000" b="1" dirty="0" smtClean="0"/>
              <a:t> Delta-</a:t>
            </a:r>
            <a:r>
              <a:rPr lang="sv-SE" sz="2000" b="1" dirty="0" err="1" smtClean="0"/>
              <a:t>Rule</a:t>
            </a:r>
            <a:r>
              <a:rPr lang="sv-SE" sz="2000" b="1" dirty="0" smtClean="0"/>
              <a:t> Experiments on </a:t>
            </a:r>
            <a:r>
              <a:rPr lang="sv-SE" sz="2000" b="1" dirty="0" err="1" smtClean="0"/>
              <a:t>Seperable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Training</a:t>
            </a:r>
            <a:r>
              <a:rPr lang="sv-SE" sz="2000" b="1" dirty="0" smtClean="0"/>
              <a:t> Data Set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21741" y="5385484"/>
            <a:ext cx="8208912" cy="119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err="1" smtClean="0"/>
              <a:t>Alpha</a:t>
            </a:r>
            <a:r>
              <a:rPr lang="sv-SE" dirty="0" smtClean="0"/>
              <a:t> </a:t>
            </a:r>
            <a:r>
              <a:rPr lang="sv-SE" dirty="0" err="1" smtClean="0"/>
              <a:t>increased</a:t>
            </a:r>
            <a:r>
              <a:rPr lang="sv-SE" dirty="0" smtClean="0"/>
              <a:t> -</a:t>
            </a:r>
            <a:r>
              <a:rPr lang="sv-SE" dirty="0" smtClean="0">
                <a:sym typeface="Wingdings" panose="05000000000000000000" pitchFamily="2" charset="2"/>
              </a:rPr>
              <a:t>--&gt; </a:t>
            </a:r>
            <a:r>
              <a:rPr lang="sv-SE" dirty="0" err="1" smtClean="0">
                <a:sym typeface="Wingdings" panose="05000000000000000000" pitchFamily="2" charset="2"/>
              </a:rPr>
              <a:t>Convergence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of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higher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probability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since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weights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changes</a:t>
            </a:r>
            <a:r>
              <a:rPr lang="sv-SE" dirty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smoother</a:t>
            </a:r>
            <a:endParaRPr lang="sv-S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smtClean="0"/>
              <a:t>To </a:t>
            </a:r>
            <a:r>
              <a:rPr lang="sv-SE" dirty="0" err="1" smtClean="0"/>
              <a:t>Seperable</a:t>
            </a:r>
            <a:r>
              <a:rPr lang="sv-SE" dirty="0" smtClean="0"/>
              <a:t> </a:t>
            </a:r>
            <a:r>
              <a:rPr lang="sv-SE" dirty="0" err="1" smtClean="0"/>
              <a:t>training</a:t>
            </a:r>
            <a:r>
              <a:rPr lang="sv-SE" dirty="0" smtClean="0"/>
              <a:t> data, </a:t>
            </a:r>
            <a:r>
              <a:rPr lang="sv-SE" dirty="0" err="1" smtClean="0"/>
              <a:t>only</a:t>
            </a:r>
            <a:r>
              <a:rPr lang="sv-SE" dirty="0" smtClean="0"/>
              <a:t> </a:t>
            </a:r>
            <a:r>
              <a:rPr lang="sv-SE" dirty="0" err="1" smtClean="0"/>
              <a:t>one</a:t>
            </a:r>
            <a:r>
              <a:rPr lang="sv-SE" dirty="0" smtClean="0"/>
              <a:t> </a:t>
            </a:r>
            <a:r>
              <a:rPr lang="en-US" altLang="sv-SE" dirty="0" smtClean="0"/>
              <a:t>node in the </a:t>
            </a:r>
            <a:r>
              <a:rPr lang="sv-SE" dirty="0" err="1" smtClean="0"/>
              <a:t>hidden</a:t>
            </a:r>
            <a:r>
              <a:rPr lang="sv-SE" dirty="0" smtClean="0"/>
              <a:t> </a:t>
            </a:r>
            <a:r>
              <a:rPr lang="sv-SE" dirty="0" err="1" smtClean="0"/>
              <a:t>layer</a:t>
            </a:r>
            <a:r>
              <a:rPr lang="sv-SE" dirty="0" smtClean="0"/>
              <a:t> </a:t>
            </a:r>
            <a:r>
              <a:rPr lang="sv-SE" dirty="0" err="1" smtClean="0"/>
              <a:t>performs</a:t>
            </a:r>
            <a:r>
              <a:rPr lang="sv-SE" dirty="0" smtClean="0"/>
              <a:t> </a:t>
            </a:r>
            <a:r>
              <a:rPr lang="sv-SE" dirty="0" err="1" smtClean="0"/>
              <a:t>well</a:t>
            </a:r>
            <a:endParaRPr lang="sv-S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err="1" smtClean="0"/>
              <a:t>More</a:t>
            </a:r>
            <a:r>
              <a:rPr lang="sv-SE" dirty="0" smtClean="0"/>
              <a:t> </a:t>
            </a:r>
            <a:r>
              <a:rPr lang="sv-SE" dirty="0" err="1" smtClean="0"/>
              <a:t>than</a:t>
            </a:r>
            <a:r>
              <a:rPr lang="sv-SE" dirty="0" smtClean="0"/>
              <a:t> </a:t>
            </a:r>
            <a:r>
              <a:rPr lang="sv-SE" dirty="0" err="1" smtClean="0"/>
              <a:t>one</a:t>
            </a:r>
            <a:r>
              <a:rPr lang="sv-SE" dirty="0" smtClean="0"/>
              <a:t> </a:t>
            </a:r>
            <a:r>
              <a:rPr lang="sv-SE" dirty="0" err="1" smtClean="0"/>
              <a:t>node</a:t>
            </a:r>
            <a:r>
              <a:rPr lang="sv-SE" dirty="0" smtClean="0"/>
              <a:t> in the </a:t>
            </a:r>
            <a:r>
              <a:rPr lang="sv-SE" dirty="0" err="1" smtClean="0"/>
              <a:t>hidden</a:t>
            </a:r>
            <a:r>
              <a:rPr lang="sv-SE" dirty="0" smtClean="0"/>
              <a:t> </a:t>
            </a:r>
            <a:r>
              <a:rPr lang="sv-SE" dirty="0" err="1" smtClean="0"/>
              <a:t>layer</a:t>
            </a:r>
            <a:r>
              <a:rPr lang="sv-SE" dirty="0" smtClean="0"/>
              <a:t> </a:t>
            </a:r>
            <a:r>
              <a:rPr lang="sv-SE" dirty="0" err="1" smtClean="0"/>
              <a:t>does</a:t>
            </a:r>
            <a:r>
              <a:rPr lang="sv-SE" dirty="0" smtClean="0"/>
              <a:t> NOT </a:t>
            </a:r>
            <a:r>
              <a:rPr lang="sv-SE" dirty="0" err="1" smtClean="0"/>
              <a:t>help</a:t>
            </a:r>
            <a:r>
              <a:rPr lang="sv-SE" dirty="0" smtClean="0"/>
              <a:t> </a:t>
            </a:r>
            <a:r>
              <a:rPr lang="sv-SE" dirty="0" err="1" smtClean="0"/>
              <a:t>significantly</a:t>
            </a:r>
            <a:r>
              <a:rPr lang="sv-SE" dirty="0" smtClean="0"/>
              <a:t> </a:t>
            </a:r>
            <a:endParaRPr lang="sv-SE" dirty="0" smtClean="0">
              <a:sym typeface="Wingdings" panose="05000000000000000000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16" r="5338"/>
          <a:stretch>
            <a:fillRect/>
          </a:stretch>
        </p:blipFill>
        <p:spPr bwMode="auto">
          <a:xfrm>
            <a:off x="107504" y="217451"/>
            <a:ext cx="8928992" cy="5299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51520" y="44877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 smtClean="0"/>
              <a:t>Two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Layer</a:t>
            </a:r>
            <a:r>
              <a:rPr lang="sv-SE" sz="2000" b="1" dirty="0" smtClean="0"/>
              <a:t> Delta-</a:t>
            </a:r>
            <a:r>
              <a:rPr lang="sv-SE" sz="2000" b="1" dirty="0" err="1" smtClean="0"/>
              <a:t>Rule</a:t>
            </a:r>
            <a:r>
              <a:rPr lang="sv-SE" sz="2000" b="1" dirty="0" smtClean="0"/>
              <a:t> Experiments on Non-</a:t>
            </a:r>
            <a:r>
              <a:rPr lang="sv-SE" sz="2000" b="1" dirty="0" err="1" smtClean="0"/>
              <a:t>Seperable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Training</a:t>
            </a:r>
            <a:r>
              <a:rPr lang="sv-SE" sz="2000" b="1" dirty="0" smtClean="0"/>
              <a:t> Data Set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21741" y="5229200"/>
            <a:ext cx="8208912" cy="1465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err="1" smtClean="0"/>
              <a:t>Again</a:t>
            </a:r>
            <a:r>
              <a:rPr lang="sv-SE" dirty="0" smtClean="0"/>
              <a:t>: </a:t>
            </a:r>
            <a:r>
              <a:rPr lang="sv-SE" dirty="0" err="1" smtClean="0"/>
              <a:t>Alpha</a:t>
            </a:r>
            <a:r>
              <a:rPr lang="sv-SE" dirty="0" smtClean="0"/>
              <a:t> </a:t>
            </a:r>
            <a:r>
              <a:rPr lang="sv-SE" dirty="0" err="1" smtClean="0"/>
              <a:t>increased</a:t>
            </a:r>
            <a:r>
              <a:rPr lang="sv-SE" dirty="0" smtClean="0"/>
              <a:t> -</a:t>
            </a:r>
            <a:r>
              <a:rPr lang="sv-SE" dirty="0" smtClean="0">
                <a:sym typeface="Wingdings" panose="05000000000000000000" pitchFamily="2" charset="2"/>
              </a:rPr>
              <a:t>--&gt; </a:t>
            </a:r>
            <a:r>
              <a:rPr lang="sv-SE" dirty="0" err="1" smtClean="0">
                <a:sym typeface="Wingdings" panose="05000000000000000000" pitchFamily="2" charset="2"/>
              </a:rPr>
              <a:t>Convergence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of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higher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probability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since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weights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changes</a:t>
            </a:r>
            <a:r>
              <a:rPr lang="sv-SE" dirty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smoother</a:t>
            </a:r>
            <a:endParaRPr lang="sv-S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smtClean="0"/>
              <a:t>To Non-</a:t>
            </a:r>
            <a:r>
              <a:rPr lang="sv-SE" dirty="0" err="1" smtClean="0"/>
              <a:t>Seperable</a:t>
            </a:r>
            <a:r>
              <a:rPr lang="sv-SE" dirty="0" smtClean="0"/>
              <a:t> </a:t>
            </a:r>
            <a:r>
              <a:rPr lang="sv-SE" dirty="0" err="1" smtClean="0"/>
              <a:t>training</a:t>
            </a:r>
            <a:r>
              <a:rPr lang="sv-SE" dirty="0" smtClean="0"/>
              <a:t> data, </a:t>
            </a:r>
            <a:r>
              <a:rPr lang="en-US" altLang="zh-CN" dirty="0" smtClean="0"/>
              <a:t>only</a:t>
            </a:r>
            <a:r>
              <a:rPr lang="sv-SE" dirty="0" smtClean="0"/>
              <a:t> </a:t>
            </a:r>
            <a:r>
              <a:rPr lang="sv-SE" dirty="0" err="1" smtClean="0"/>
              <a:t>one</a:t>
            </a:r>
            <a:r>
              <a:rPr lang="sv-SE" dirty="0" smtClean="0"/>
              <a:t> </a:t>
            </a:r>
            <a:r>
              <a:rPr lang="sv-SE" dirty="0" err="1" smtClean="0"/>
              <a:t>node</a:t>
            </a:r>
            <a:r>
              <a:rPr lang="sv-SE" dirty="0" smtClean="0"/>
              <a:t> in the </a:t>
            </a:r>
            <a:r>
              <a:rPr lang="sv-SE" dirty="0" err="1" smtClean="0"/>
              <a:t>hidden</a:t>
            </a:r>
            <a:r>
              <a:rPr lang="sv-SE" dirty="0" smtClean="0"/>
              <a:t> </a:t>
            </a:r>
            <a:r>
              <a:rPr lang="sv-SE" dirty="0" err="1" smtClean="0"/>
              <a:t>layer</a:t>
            </a:r>
            <a:r>
              <a:rPr lang="sv-SE" dirty="0" smtClean="0"/>
              <a:t> </a:t>
            </a:r>
            <a:r>
              <a:rPr lang="sv-SE" dirty="0" err="1" smtClean="0"/>
              <a:t>performs</a:t>
            </a:r>
            <a:r>
              <a:rPr lang="sv-SE" dirty="0" smtClean="0"/>
              <a:t> bad </a:t>
            </a:r>
            <a:r>
              <a:rPr lang="sv-SE" dirty="0" err="1" smtClean="0"/>
              <a:t>because</a:t>
            </a:r>
            <a:r>
              <a:rPr lang="sv-SE" dirty="0" smtClean="0"/>
              <a:t> the </a:t>
            </a:r>
            <a:r>
              <a:rPr lang="sv-SE" dirty="0" err="1" smtClean="0"/>
              <a:t>training</a:t>
            </a:r>
            <a:r>
              <a:rPr lang="sv-SE" dirty="0" smtClean="0"/>
              <a:t> data set is NOT </a:t>
            </a:r>
            <a:r>
              <a:rPr lang="sv-SE" dirty="0" err="1" smtClean="0"/>
              <a:t>linearly</a:t>
            </a:r>
            <a:r>
              <a:rPr lang="sv-SE" dirty="0" smtClean="0"/>
              <a:t> </a:t>
            </a:r>
            <a:r>
              <a:rPr lang="sv-SE" dirty="0" err="1" smtClean="0"/>
              <a:t>seperable</a:t>
            </a:r>
            <a:endParaRPr lang="sv-S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err="1" smtClean="0"/>
              <a:t>More</a:t>
            </a:r>
            <a:r>
              <a:rPr lang="sv-SE" dirty="0" smtClean="0"/>
              <a:t> </a:t>
            </a:r>
            <a:r>
              <a:rPr lang="sv-SE" dirty="0" err="1" smtClean="0"/>
              <a:t>than</a:t>
            </a:r>
            <a:r>
              <a:rPr lang="sv-SE" dirty="0" smtClean="0"/>
              <a:t> </a:t>
            </a:r>
            <a:r>
              <a:rPr lang="sv-SE" dirty="0" err="1" smtClean="0"/>
              <a:t>one</a:t>
            </a:r>
            <a:r>
              <a:rPr lang="sv-SE" dirty="0" smtClean="0"/>
              <a:t> </a:t>
            </a:r>
            <a:r>
              <a:rPr lang="en-US" altLang="sv-SE" dirty="0" smtClean="0"/>
              <a:t>node in the </a:t>
            </a:r>
            <a:r>
              <a:rPr lang="sv-SE" dirty="0" err="1" smtClean="0"/>
              <a:t>hidden</a:t>
            </a:r>
            <a:r>
              <a:rPr lang="sv-SE" dirty="0" smtClean="0"/>
              <a:t> </a:t>
            </a:r>
            <a:r>
              <a:rPr lang="sv-SE" dirty="0" err="1" smtClean="0"/>
              <a:t>layer</a:t>
            </a:r>
            <a:r>
              <a:rPr lang="sv-SE" dirty="0" smtClean="0"/>
              <a:t> </a:t>
            </a:r>
            <a:r>
              <a:rPr lang="sv-SE" dirty="0" err="1" smtClean="0"/>
              <a:t>helps</a:t>
            </a:r>
            <a:r>
              <a:rPr lang="sv-SE" dirty="0" smtClean="0"/>
              <a:t> </a:t>
            </a:r>
            <a:r>
              <a:rPr lang="sv-SE" dirty="0" err="1" smtClean="0"/>
              <a:t>significantly</a:t>
            </a:r>
            <a:r>
              <a:rPr lang="sv-SE" dirty="0" smtClean="0"/>
              <a:t> </a:t>
            </a:r>
            <a:endParaRPr lang="sv-SE" dirty="0" smtClean="0">
              <a:sym typeface="Wingdings" panose="05000000000000000000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85" r="5278"/>
          <a:stretch>
            <a:fillRect/>
          </a:stretch>
        </p:blipFill>
        <p:spPr bwMode="auto">
          <a:xfrm>
            <a:off x="179512" y="764704"/>
            <a:ext cx="8816614" cy="4536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51520" y="116632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 smtClean="0"/>
              <a:t>Two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Layer</a:t>
            </a:r>
            <a:r>
              <a:rPr lang="sv-SE" sz="2000" b="1" dirty="0" smtClean="0"/>
              <a:t> Delta-</a:t>
            </a:r>
            <a:r>
              <a:rPr lang="sv-SE" sz="2000" b="1" dirty="0" err="1" smtClean="0"/>
              <a:t>Rule</a:t>
            </a:r>
            <a:r>
              <a:rPr lang="sv-SE" sz="2000" b="1" dirty="0" smtClean="0"/>
              <a:t> Experiments on 8-3-8 </a:t>
            </a:r>
            <a:r>
              <a:rPr lang="sv-SE" sz="2000" b="1" dirty="0" err="1" smtClean="0"/>
              <a:t>Encoder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21741" y="5229200"/>
            <a:ext cx="8208912" cy="1465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smtClean="0"/>
              <a:t>2 </a:t>
            </a:r>
            <a:r>
              <a:rPr lang="sv-SE" dirty="0" err="1" smtClean="0"/>
              <a:t>Hidden</a:t>
            </a:r>
            <a:r>
              <a:rPr lang="sv-SE" dirty="0" smtClean="0"/>
              <a:t> </a:t>
            </a:r>
            <a:r>
              <a:rPr lang="sv-SE" dirty="0" err="1" smtClean="0"/>
              <a:t>Layers</a:t>
            </a:r>
            <a:r>
              <a:rPr lang="sv-SE" dirty="0" smtClean="0"/>
              <a:t> -</a:t>
            </a:r>
            <a:r>
              <a:rPr lang="sv-SE" dirty="0" smtClean="0">
                <a:sym typeface="Wingdings" panose="05000000000000000000" pitchFamily="2" charset="2"/>
              </a:rPr>
              <a:t>--&gt; Not </a:t>
            </a:r>
            <a:r>
              <a:rPr lang="sv-SE" dirty="0" err="1" smtClean="0">
                <a:sym typeface="Wingdings" panose="05000000000000000000" pitchFamily="2" charset="2"/>
              </a:rPr>
              <a:t>enough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to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reach</a:t>
            </a:r>
            <a:r>
              <a:rPr lang="sv-SE" dirty="0" smtClean="0">
                <a:sym typeface="Wingdings" panose="05000000000000000000" pitchFamily="2" charset="2"/>
              </a:rPr>
              <a:t> 100% </a:t>
            </a:r>
            <a:r>
              <a:rPr lang="sv-SE" dirty="0" err="1" smtClean="0">
                <a:sym typeface="Wingdings" panose="05000000000000000000" pitchFamily="2" charset="2"/>
              </a:rPr>
              <a:t>correctness</a:t>
            </a:r>
            <a:endParaRPr lang="sv-S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smtClean="0"/>
              <a:t>3 </a:t>
            </a:r>
            <a:r>
              <a:rPr lang="sv-SE" dirty="0" err="1" smtClean="0"/>
              <a:t>Hidden</a:t>
            </a:r>
            <a:r>
              <a:rPr lang="sv-SE" dirty="0" smtClean="0"/>
              <a:t> </a:t>
            </a:r>
            <a:r>
              <a:rPr lang="sv-SE" dirty="0" err="1" smtClean="0"/>
              <a:t>Layers</a:t>
            </a:r>
            <a:r>
              <a:rPr lang="sv-SE" dirty="0" smtClean="0"/>
              <a:t> -</a:t>
            </a:r>
            <a:r>
              <a:rPr lang="sv-SE" dirty="0" smtClean="0">
                <a:sym typeface="Wingdings" panose="05000000000000000000" pitchFamily="2" charset="2"/>
              </a:rPr>
              <a:t>--&gt; </a:t>
            </a:r>
            <a:r>
              <a:rPr lang="sv-SE" dirty="0" err="1" smtClean="0">
                <a:sym typeface="Wingdings" panose="05000000000000000000" pitchFamily="2" charset="2"/>
              </a:rPr>
              <a:t>Can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reach</a:t>
            </a:r>
            <a:r>
              <a:rPr lang="sv-SE" dirty="0" smtClean="0">
                <a:sym typeface="Wingdings" panose="05000000000000000000" pitchFamily="2" charset="2"/>
              </a:rPr>
              <a:t> 100% </a:t>
            </a:r>
            <a:r>
              <a:rPr lang="sv-SE" dirty="0" err="1" smtClean="0">
                <a:sym typeface="Wingdings" panose="05000000000000000000" pitchFamily="2" charset="2"/>
              </a:rPr>
              <a:t>correctness</a:t>
            </a:r>
            <a:endParaRPr lang="sv-S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sv-SE" dirty="0" smtClean="0"/>
              <a:t>4 </a:t>
            </a:r>
            <a:r>
              <a:rPr lang="sv-SE" dirty="0" err="1" smtClean="0"/>
              <a:t>Hidden</a:t>
            </a:r>
            <a:r>
              <a:rPr lang="sv-SE" dirty="0" smtClean="0"/>
              <a:t> </a:t>
            </a:r>
            <a:r>
              <a:rPr lang="sv-SE" dirty="0" err="1" smtClean="0"/>
              <a:t>Layers</a:t>
            </a:r>
            <a:r>
              <a:rPr lang="sv-SE" dirty="0" smtClean="0"/>
              <a:t> -</a:t>
            </a:r>
            <a:r>
              <a:rPr lang="sv-SE" dirty="0" smtClean="0">
                <a:sym typeface="Wingdings" panose="05000000000000000000" pitchFamily="2" charset="2"/>
              </a:rPr>
              <a:t>--&gt; </a:t>
            </a:r>
            <a:r>
              <a:rPr lang="sv-SE" dirty="0" err="1" smtClean="0">
                <a:sym typeface="Wingdings" panose="05000000000000000000" pitchFamily="2" charset="2"/>
              </a:rPr>
              <a:t>Can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reach</a:t>
            </a:r>
            <a:r>
              <a:rPr lang="sv-SE" dirty="0" smtClean="0">
                <a:sym typeface="Wingdings" panose="05000000000000000000" pitchFamily="2" charset="2"/>
              </a:rPr>
              <a:t> 100% </a:t>
            </a:r>
            <a:r>
              <a:rPr lang="sv-SE" dirty="0" err="1" smtClean="0">
                <a:sym typeface="Wingdings" panose="05000000000000000000" pitchFamily="2" charset="2"/>
              </a:rPr>
              <a:t>correctness</a:t>
            </a:r>
            <a:r>
              <a:rPr lang="sv-SE" dirty="0" smtClean="0">
                <a:sym typeface="Wingdings" panose="05000000000000000000" pitchFamily="2" charset="2"/>
              </a:rPr>
              <a:t>, faster </a:t>
            </a:r>
            <a:r>
              <a:rPr lang="sv-SE" dirty="0" err="1" smtClean="0">
                <a:sym typeface="Wingdings" panose="05000000000000000000" pitchFamily="2" charset="2"/>
              </a:rPr>
              <a:t>convergence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than</a:t>
            </a:r>
            <a:r>
              <a:rPr lang="sv-SE" dirty="0" smtClean="0">
                <a:sym typeface="Wingdings" panose="05000000000000000000" pitchFamily="2" charset="2"/>
              </a:rPr>
              <a:t> the 3 </a:t>
            </a:r>
            <a:r>
              <a:rPr lang="en-US" altLang="sv-SE" dirty="0" smtClean="0">
                <a:sym typeface="Wingdings" panose="05000000000000000000" pitchFamily="2" charset="2"/>
              </a:rPr>
              <a:t>nodes in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en-US" altLang="sv-SE" dirty="0" smtClean="0">
                <a:sym typeface="Wingdings" panose="05000000000000000000" pitchFamily="2" charset="2"/>
              </a:rPr>
              <a:t>the </a:t>
            </a:r>
            <a:r>
              <a:rPr lang="sv-SE" dirty="0" err="1" smtClean="0">
                <a:sym typeface="Wingdings" panose="05000000000000000000" pitchFamily="2" charset="2"/>
              </a:rPr>
              <a:t>hidden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layer</a:t>
            </a:r>
            <a:r>
              <a:rPr lang="sv-SE" dirty="0" smtClean="0">
                <a:sym typeface="Wingdings" panose="05000000000000000000" pitchFamily="2" charset="2"/>
              </a:rPr>
              <a:t>, </a:t>
            </a:r>
            <a:r>
              <a:rPr lang="sv-SE" dirty="0" err="1" smtClean="0">
                <a:sym typeface="Wingdings" panose="05000000000000000000" pitchFamily="2" charset="2"/>
              </a:rPr>
              <a:t>but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lower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compression</a:t>
            </a:r>
            <a:r>
              <a:rPr lang="sv-SE" dirty="0" smtClean="0">
                <a:sym typeface="Wingdings" panose="05000000000000000000" pitchFamily="2" charset="2"/>
              </a:rPr>
              <a:t> rate </a:t>
            </a:r>
            <a:r>
              <a:rPr lang="sv-SE" dirty="0" err="1" smtClean="0">
                <a:sym typeface="Wingdings" panose="05000000000000000000" pitchFamily="2" charset="2"/>
              </a:rPr>
              <a:t>because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of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redundent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encoding</a:t>
            </a:r>
            <a:endParaRPr lang="sv-S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460" y="1221105"/>
            <a:ext cx="7628255" cy="33261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92175" y="5448935"/>
            <a:ext cx="7761605" cy="822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 smtClean="0"/>
              <a:t>After 5000 training epochs, the three hidden unit values encode the eight </a:t>
            </a:r>
            <a:r>
              <a:rPr lang="en-US" altLang="zh-CN" sz="1600" dirty="0" smtClean="0"/>
              <a:t>distinct inputs using the encoding shown on the right. 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892272" y="4960690"/>
            <a:ext cx="75680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Taken from </a:t>
            </a:r>
            <a:r>
              <a:rPr lang="en-US" sz="1400" dirty="0">
                <a:hlinkClick r:id="rId3"/>
              </a:rPr>
              <a:t>http://web.cs.hacettepe.edu.tr/~</a:t>
            </a:r>
            <a:r>
              <a:rPr lang="en-US" sz="1400" dirty="0" smtClean="0">
                <a:hlinkClick r:id="rId3"/>
              </a:rPr>
              <a:t>ilyas/Courses/BIL712/lec03-NeuralNetwork.pdf</a:t>
            </a:r>
            <a:r>
              <a:rPr lang="en-US" sz="1400" dirty="0" smtClean="0"/>
              <a:t> p34</a:t>
            </a:r>
            <a:endParaRPr lang="en-US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251520" y="116632"/>
            <a:ext cx="8208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 smtClean="0"/>
              <a:t>Two</a:t>
            </a:r>
            <a:r>
              <a:rPr lang="sv-SE" sz="2000" b="1" dirty="0" smtClean="0"/>
              <a:t> </a:t>
            </a:r>
            <a:r>
              <a:rPr lang="sv-SE" sz="2000" b="1" dirty="0" err="1" smtClean="0"/>
              <a:t>Layer</a:t>
            </a:r>
            <a:r>
              <a:rPr lang="sv-SE" sz="2000" b="1" dirty="0" smtClean="0"/>
              <a:t> Delta-</a:t>
            </a:r>
            <a:r>
              <a:rPr lang="sv-SE" sz="2000" b="1" dirty="0" err="1" smtClean="0"/>
              <a:t>Rule</a:t>
            </a:r>
            <a:r>
              <a:rPr lang="sv-SE" sz="2000" b="1" dirty="0" smtClean="0"/>
              <a:t> Experiments on 8-3-8 </a:t>
            </a:r>
            <a:r>
              <a:rPr lang="sv-SE" sz="2000" b="1" dirty="0" err="1" smtClean="0"/>
              <a:t>Encoder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499</Words>
  <Application>Microsoft Macintosh PowerPoint</Application>
  <PresentationFormat>On-screen Show (4:3)</PresentationFormat>
  <Paragraphs>65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Wingdings</vt:lpstr>
      <vt:lpstr>宋体</vt:lpstr>
      <vt:lpstr>Arial</vt:lpstr>
      <vt:lpstr>Office Theme</vt:lpstr>
      <vt:lpstr>ANN-Lab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Kungliga Tekniska Högskolan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Junxun Luo</dc:creator>
  <cp:lastModifiedBy>Microsoft Office User</cp:lastModifiedBy>
  <cp:revision>97</cp:revision>
  <dcterms:created xsi:type="dcterms:W3CDTF">2017-01-24T14:40:00Z</dcterms:created>
  <dcterms:modified xsi:type="dcterms:W3CDTF">2017-01-25T08:30:13Z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2052-10.1.0.6156</vt:lpwstr>
  </property>
</Properties>
</file>

<file path=docProps/thumbnail.jpeg>
</file>